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Lst>
  <p:notesMasterIdLst>
    <p:notesMasterId r:id="rId24"/>
  </p:notesMasterIdLst>
  <p:sldIdLst>
    <p:sldId id="537" r:id="rId3"/>
    <p:sldId id="587" r:id="rId4"/>
    <p:sldId id="328" r:id="rId5"/>
    <p:sldId id="351" r:id="rId6"/>
    <p:sldId id="576" r:id="rId7"/>
    <p:sldId id="577" r:id="rId8"/>
    <p:sldId id="343" r:id="rId9"/>
    <p:sldId id="349" r:id="rId10"/>
    <p:sldId id="407" r:id="rId11"/>
    <p:sldId id="344" r:id="rId12"/>
    <p:sldId id="538" r:id="rId13"/>
    <p:sldId id="541" r:id="rId14"/>
    <p:sldId id="539" r:id="rId15"/>
    <p:sldId id="542" r:id="rId16"/>
    <p:sldId id="540" r:id="rId17"/>
    <p:sldId id="543" r:id="rId18"/>
    <p:sldId id="544" r:id="rId19"/>
    <p:sldId id="548" r:id="rId20"/>
    <p:sldId id="545" r:id="rId21"/>
    <p:sldId id="546" r:id="rId22"/>
    <p:sldId id="54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417"/>
    <p:restoredTop sz="94672"/>
  </p:normalViewPr>
  <p:slideViewPr>
    <p:cSldViewPr snapToGrid="0" snapToObjects="1">
      <p:cViewPr varScale="1">
        <p:scale>
          <a:sx n="154" d="100"/>
          <a:sy n="154" d="100"/>
        </p:scale>
        <p:origin x="24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340437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42305"/>
            <a:ext cx="10972800" cy="1068387"/>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610692"/>
            <a:ext cx="10972800" cy="4515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273776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290012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30571"/>
            <a:ext cx="5384800" cy="44955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30571"/>
            <a:ext cx="5384800" cy="44955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75408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520715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913260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1512143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7789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6434423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29507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15101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52613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4/10/25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56218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1630571"/>
            <a:ext cx="10972800" cy="449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4/10/25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0391661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forms/d/1klVRhe6XvLJEz2hNjhRH81G4sjJAgZoqnDZk51HtZBA/edit" TargetMode="External"/><Relationship Id="rId2" Type="http://schemas.openxmlformats.org/officeDocument/2006/relationships/hyperlink" Target="http://go.ncsu.edu/cesurve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Kinds of Accidents</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3" name="Content Placeholder 2">
            <a:extLst>
              <a:ext uri="{FF2B5EF4-FFF2-40B4-BE49-F238E27FC236}">
                <a16:creationId xmlns:a16="http://schemas.microsoft.com/office/drawing/2014/main" id="{6D5C2E7D-3AA7-3948-B77B-F0D9D380FB88}"/>
              </a:ext>
            </a:extLst>
          </p:cNvPr>
          <p:cNvSpPr>
            <a:spLocks noGrp="1"/>
          </p:cNvSpPr>
          <p:nvPr>
            <p:ph idx="1"/>
          </p:nvPr>
        </p:nvSpPr>
        <p:spPr>
          <a:xfrm>
            <a:off x="609600" y="2160495"/>
            <a:ext cx="10972800" cy="3965670"/>
          </a:xfrm>
        </p:spPr>
        <p:txBody>
          <a:bodyPr/>
          <a:lstStyle/>
          <a:p>
            <a:r>
              <a:rPr lang="en-US" sz="2000" dirty="0"/>
              <a:t>Design basis accident: DBA</a:t>
            </a:r>
          </a:p>
          <a:p>
            <a:pPr lvl="1"/>
            <a:r>
              <a:rPr lang="en-US" sz="2000" dirty="0"/>
              <a:t>are postulated, credible accidents with low probability that are used to establish the design basis for the reactor and to define safety limits for its operation</a:t>
            </a:r>
          </a:p>
          <a:p>
            <a:pPr lvl="1"/>
            <a:r>
              <a:rPr lang="en-US" sz="2000" dirty="0"/>
              <a:t>two main kinds are RIA and LOCA</a:t>
            </a:r>
          </a:p>
          <a:p>
            <a:r>
              <a:rPr lang="en-US" sz="2000" dirty="0"/>
              <a:t>Beyond design basis accident: BDBA</a:t>
            </a:r>
          </a:p>
          <a:p>
            <a:pPr lvl="1"/>
            <a:r>
              <a:rPr lang="en-US" sz="2000" dirty="0"/>
              <a:t>accidents that fall outside of what is designed for, because they are deemed too unlikely to be included in design</a:t>
            </a:r>
          </a:p>
          <a:p>
            <a:endParaRPr lang="en-US" sz="2000" dirty="0"/>
          </a:p>
        </p:txBody>
      </p:sp>
    </p:spTree>
    <p:extLst>
      <p:ext uri="{BB962C8B-B14F-4D97-AF65-F5344CB8AC3E}">
        <p14:creationId xmlns:p14="http://schemas.microsoft.com/office/powerpoint/2010/main" val="3790310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36ED-EA6F-254E-9AD9-1F258743D104}"/>
              </a:ext>
            </a:extLst>
          </p:cNvPr>
          <p:cNvSpPr>
            <a:spLocks noGrp="1"/>
          </p:cNvSpPr>
          <p:nvPr>
            <p:ph type="title"/>
          </p:nvPr>
        </p:nvSpPr>
        <p:spPr/>
        <p:txBody>
          <a:bodyPr/>
          <a:lstStyle/>
          <a:p>
            <a:r>
              <a:rPr lang="en-US" dirty="0"/>
              <a:t>Reactivity Initiated Accident (RIA)</a:t>
            </a:r>
            <a:br>
              <a:rPr lang="en-US" dirty="0"/>
            </a:br>
            <a:endParaRPr lang="en-US" dirty="0"/>
          </a:p>
        </p:txBody>
      </p:sp>
      <p:sp>
        <p:nvSpPr>
          <p:cNvPr id="3" name="Content Placeholder 2">
            <a:extLst>
              <a:ext uri="{FF2B5EF4-FFF2-40B4-BE49-F238E27FC236}">
                <a16:creationId xmlns:a16="http://schemas.microsoft.com/office/drawing/2014/main" id="{408B3F47-D7DB-EE41-B7E2-D4023A487D90}"/>
              </a:ext>
            </a:extLst>
          </p:cNvPr>
          <p:cNvSpPr>
            <a:spLocks noGrp="1"/>
          </p:cNvSpPr>
          <p:nvPr>
            <p:ph idx="1"/>
          </p:nvPr>
        </p:nvSpPr>
        <p:spPr>
          <a:xfrm>
            <a:off x="609600" y="1872343"/>
            <a:ext cx="10972800" cy="4253822"/>
          </a:xfrm>
        </p:spPr>
        <p:txBody>
          <a:bodyPr/>
          <a:lstStyle/>
          <a:p>
            <a:r>
              <a:rPr lang="en-US" sz="2000" dirty="0"/>
              <a:t>Reactivity is the fractional departure from criticality: </a:t>
            </a:r>
            <a:r>
              <a:rPr lang="en-US" sz="2000" dirty="0">
                <a:latin typeface="Symbol" pitchFamily="2" charset="2"/>
              </a:rPr>
              <a:t>d</a:t>
            </a:r>
            <a:r>
              <a:rPr lang="en-US" sz="2000" dirty="0"/>
              <a:t>k = (k − 1)/k</a:t>
            </a:r>
          </a:p>
          <a:p>
            <a:pPr marL="0" indent="0">
              <a:buNone/>
            </a:pPr>
            <a:r>
              <a:rPr lang="en-US" sz="2000" dirty="0"/>
              <a:t>	where k is your effective multiplication factor</a:t>
            </a:r>
          </a:p>
          <a:p>
            <a:pPr lvl="1"/>
            <a:r>
              <a:rPr lang="en-US" sz="2000" dirty="0"/>
              <a:t>k = (Neutrons produced in one generation)/(Neutrons produced in the previous generation)</a:t>
            </a:r>
          </a:p>
          <a:p>
            <a:pPr lvl="1"/>
            <a:r>
              <a:rPr lang="en-US" sz="2000" dirty="0"/>
              <a:t>k = </a:t>
            </a:r>
            <a:r>
              <a:rPr lang="en-US" sz="2000" dirty="0">
                <a:latin typeface="Symbol" pitchFamily="2" charset="2"/>
              </a:rPr>
              <a:t>e</a:t>
            </a:r>
            <a:r>
              <a:rPr lang="en-US" sz="2000" dirty="0"/>
              <a:t> </a:t>
            </a:r>
            <a:r>
              <a:rPr lang="en-US" sz="2000" dirty="0" err="1"/>
              <a:t>L</a:t>
            </a:r>
            <a:r>
              <a:rPr lang="en-US" sz="2000" baseline="-25000" dirty="0" err="1"/>
              <a:t>f</a:t>
            </a:r>
            <a:r>
              <a:rPr lang="en-US" sz="2000" dirty="0"/>
              <a:t> p L</a:t>
            </a:r>
            <a:r>
              <a:rPr lang="en-US" sz="2000" baseline="-25000" dirty="0"/>
              <a:t>th</a:t>
            </a:r>
            <a:r>
              <a:rPr lang="en-US" sz="2000" dirty="0"/>
              <a:t> </a:t>
            </a:r>
            <a:r>
              <a:rPr lang="en-US" sz="2000" i="1" dirty="0"/>
              <a:t>f</a:t>
            </a:r>
            <a:r>
              <a:rPr lang="en-US" sz="2000" dirty="0"/>
              <a:t> </a:t>
            </a:r>
            <a:r>
              <a:rPr lang="el-GR" sz="2000" dirty="0"/>
              <a:t>η – </a:t>
            </a:r>
            <a:r>
              <a:rPr lang="en-US" sz="2000" dirty="0"/>
              <a:t>this is your six-factor formula</a:t>
            </a:r>
          </a:p>
          <a:p>
            <a:pPr lvl="1"/>
            <a:r>
              <a:rPr lang="en-US" sz="2000" dirty="0">
                <a:latin typeface="Symbol" pitchFamily="2" charset="2"/>
              </a:rPr>
              <a:t>e</a:t>
            </a:r>
            <a:r>
              <a:rPr lang="en-US" sz="2000" dirty="0"/>
              <a:t> = fast fission factor</a:t>
            </a:r>
          </a:p>
          <a:p>
            <a:pPr lvl="1"/>
            <a:r>
              <a:rPr lang="en-US" sz="2000" dirty="0" err="1"/>
              <a:t>L</a:t>
            </a:r>
            <a:r>
              <a:rPr lang="en-US" sz="2000" baseline="-25000" dirty="0" err="1"/>
              <a:t>f</a:t>
            </a:r>
            <a:r>
              <a:rPr lang="en-US" sz="2000" dirty="0"/>
              <a:t> = fast non-leakage factor</a:t>
            </a:r>
          </a:p>
          <a:p>
            <a:pPr lvl="1"/>
            <a:r>
              <a:rPr lang="en-US" sz="2000" dirty="0"/>
              <a:t>p = resonance escape probability</a:t>
            </a:r>
          </a:p>
          <a:p>
            <a:pPr lvl="1"/>
            <a:r>
              <a:rPr lang="en-US" sz="2000" dirty="0"/>
              <a:t>L</a:t>
            </a:r>
            <a:r>
              <a:rPr lang="en-US" sz="2000" baseline="-25000" dirty="0"/>
              <a:t>th</a:t>
            </a:r>
            <a:r>
              <a:rPr lang="en-US" sz="2000" dirty="0"/>
              <a:t> = thermal non-leakage factor</a:t>
            </a:r>
          </a:p>
          <a:p>
            <a:pPr lvl="1"/>
            <a:r>
              <a:rPr lang="en-US" sz="2000" i="1" dirty="0"/>
              <a:t>f</a:t>
            </a:r>
            <a:r>
              <a:rPr lang="en-US" sz="2000" dirty="0"/>
              <a:t> = thermal fuel utilization factor</a:t>
            </a:r>
          </a:p>
          <a:p>
            <a:pPr lvl="1"/>
            <a:r>
              <a:rPr lang="el-GR" sz="2000" dirty="0"/>
              <a:t>η = </a:t>
            </a:r>
            <a:r>
              <a:rPr lang="en-US" sz="2000" dirty="0"/>
              <a:t>reproduction factor</a:t>
            </a:r>
          </a:p>
          <a:p>
            <a:endParaRPr lang="en-US" sz="2000" dirty="0"/>
          </a:p>
        </p:txBody>
      </p:sp>
      <p:sp>
        <p:nvSpPr>
          <p:cNvPr id="4" name="Slide Number Placeholder 3">
            <a:extLst>
              <a:ext uri="{FF2B5EF4-FFF2-40B4-BE49-F238E27FC236}">
                <a16:creationId xmlns:a16="http://schemas.microsoft.com/office/drawing/2014/main" id="{5240C3AD-6917-F543-919D-AC35C64697F8}"/>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2518211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002-F3A4-7E4B-A183-4AC88081A2C8}"/>
              </a:ext>
            </a:extLst>
          </p:cNvPr>
          <p:cNvSpPr>
            <a:spLocks noGrp="1"/>
          </p:cNvSpPr>
          <p:nvPr>
            <p:ph type="title"/>
          </p:nvPr>
        </p:nvSpPr>
        <p:spPr/>
        <p:txBody>
          <a:bodyPr/>
          <a:lstStyle/>
          <a:p>
            <a:r>
              <a:rPr lang="en-US" dirty="0"/>
              <a:t>Reactivity</a:t>
            </a:r>
          </a:p>
        </p:txBody>
      </p:sp>
      <p:sp>
        <p:nvSpPr>
          <p:cNvPr id="3" name="Content Placeholder 2">
            <a:extLst>
              <a:ext uri="{FF2B5EF4-FFF2-40B4-BE49-F238E27FC236}">
                <a16:creationId xmlns:a16="http://schemas.microsoft.com/office/drawing/2014/main" id="{25C6B2CB-BDC3-7246-9D6D-531456FCDC96}"/>
              </a:ext>
            </a:extLst>
          </p:cNvPr>
          <p:cNvSpPr>
            <a:spLocks noGrp="1"/>
          </p:cNvSpPr>
          <p:nvPr>
            <p:ph idx="1"/>
          </p:nvPr>
        </p:nvSpPr>
        <p:spPr/>
        <p:txBody>
          <a:bodyPr/>
          <a:lstStyle/>
          <a:p>
            <a:r>
              <a:rPr lang="en-US" sz="2000" dirty="0"/>
              <a:t>Reactivity = rho = r = </a:t>
            </a:r>
            <a:r>
              <a:rPr lang="en-US" sz="2000" dirty="0">
                <a:latin typeface="Symbol" pitchFamily="2" charset="2"/>
              </a:rPr>
              <a:t>d</a:t>
            </a:r>
            <a:r>
              <a:rPr lang="en-US" sz="2000" dirty="0"/>
              <a:t>k = (k − 1)/k</a:t>
            </a:r>
          </a:p>
          <a:p>
            <a:r>
              <a:rPr lang="en-US" sz="2000" dirty="0"/>
              <a:t>At steady state, k=1, rho=0</a:t>
            </a:r>
          </a:p>
          <a:p>
            <a:r>
              <a:rPr lang="en-US" sz="2000" dirty="0"/>
              <a:t>Reactivity is affected by the temperature and density of coolant, moderator, and fuel</a:t>
            </a:r>
          </a:p>
          <a:p>
            <a:r>
              <a:rPr lang="en-US" sz="2000" dirty="0"/>
              <a:t>Ideally, nuclear reactors are designed so that a power increase will generate negative reactivity feedback</a:t>
            </a:r>
          </a:p>
          <a:p>
            <a:pPr lvl="1"/>
            <a:r>
              <a:rPr lang="en-US" sz="2000" dirty="0"/>
              <a:t>an increase in the reactivity (higher k) leads to material changes, which in turn force a negative reactivity (lower k)</a:t>
            </a:r>
          </a:p>
          <a:p>
            <a:endParaRPr lang="en-US" sz="2000" dirty="0"/>
          </a:p>
        </p:txBody>
      </p:sp>
      <p:sp>
        <p:nvSpPr>
          <p:cNvPr id="4" name="Slide Number Placeholder 3">
            <a:extLst>
              <a:ext uri="{FF2B5EF4-FFF2-40B4-BE49-F238E27FC236}">
                <a16:creationId xmlns:a16="http://schemas.microsoft.com/office/drawing/2014/main" id="{6166EF61-472D-8D44-9BD3-DC12336976AE}"/>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429699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RIA-PWR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Design Basis Accident: Large and rapid insertion of reactivity caused by inadvertent ejection (PWR) or drop (BWR) of a control rod</a:t>
            </a:r>
          </a:p>
          <a:p>
            <a:r>
              <a:rPr lang="en-US" sz="2000" dirty="0"/>
              <a:t>A control rod ejection or drop can occur by mechanical failure of the control rod drive mechanism or its housing, and the reactivity of the core can rapidly increase due to decreasing neutron absorption of non-fuel</a:t>
            </a:r>
          </a:p>
          <a:p>
            <a:r>
              <a:rPr lang="en-US" sz="2000" dirty="0"/>
              <a:t>PWR</a:t>
            </a:r>
          </a:p>
          <a:p>
            <a:pPr lvl="1"/>
            <a:r>
              <a:rPr lang="en-US" sz="2000" dirty="0"/>
              <a:t>Control rod ejection accident (CREA)</a:t>
            </a:r>
          </a:p>
          <a:p>
            <a:pPr lvl="1"/>
            <a:r>
              <a:rPr lang="en-US" sz="2000" dirty="0"/>
              <a:t>Caused by mechanical failure of a control rod mechanism housing, such that the coolant pressure ejects a control rod assembly completely out of the core</a:t>
            </a:r>
          </a:p>
          <a:p>
            <a:pPr lvl="1"/>
            <a:r>
              <a:rPr lang="en-US" sz="2000" dirty="0"/>
              <a:t>Reactivity increase to the core occurs within about 0.1 s in the worst possible scenario</a:t>
            </a:r>
          </a:p>
          <a:p>
            <a:pPr lvl="1"/>
            <a:r>
              <a:rPr lang="en-US" sz="2000" dirty="0"/>
              <a:t>The most severe CREA would occur at normal coolant temperature and pressure, but with nearly zero reactor power</a:t>
            </a:r>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1137828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5AE0-ACC7-0247-A44F-971F693CDD1B}"/>
              </a:ext>
            </a:extLst>
          </p:cNvPr>
          <p:cNvSpPr>
            <a:spLocks noGrp="1"/>
          </p:cNvSpPr>
          <p:nvPr>
            <p:ph type="title"/>
          </p:nvPr>
        </p:nvSpPr>
        <p:spPr/>
        <p:txBody>
          <a:bodyPr/>
          <a:lstStyle/>
          <a:p>
            <a:r>
              <a:rPr lang="en-US" dirty="0"/>
              <a:t>RIA-BWR</a:t>
            </a:r>
          </a:p>
        </p:txBody>
      </p:sp>
      <p:sp>
        <p:nvSpPr>
          <p:cNvPr id="3" name="Content Placeholder 2">
            <a:extLst>
              <a:ext uri="{FF2B5EF4-FFF2-40B4-BE49-F238E27FC236}">
                <a16:creationId xmlns:a16="http://schemas.microsoft.com/office/drawing/2014/main" id="{3C8B6E58-C316-B040-9A34-116893F4C837}"/>
              </a:ext>
            </a:extLst>
          </p:cNvPr>
          <p:cNvSpPr>
            <a:spLocks noGrp="1"/>
          </p:cNvSpPr>
          <p:nvPr>
            <p:ph idx="1"/>
          </p:nvPr>
        </p:nvSpPr>
        <p:spPr/>
        <p:txBody>
          <a:bodyPr/>
          <a:lstStyle/>
          <a:p>
            <a:r>
              <a:rPr lang="en-US" sz="2000" dirty="0"/>
              <a:t>BWR</a:t>
            </a:r>
          </a:p>
          <a:p>
            <a:pPr lvl="1"/>
            <a:r>
              <a:rPr lang="en-US" sz="2000" dirty="0"/>
              <a:t>Control rod drop accident (CRDA)</a:t>
            </a:r>
          </a:p>
          <a:p>
            <a:pPr lvl="1"/>
            <a:r>
              <a:rPr lang="en-US" sz="2000" dirty="0"/>
              <a:t>Initiated by the separation of a control rod blade from its drive mechanism</a:t>
            </a:r>
          </a:p>
          <a:p>
            <a:pPr lvl="1"/>
            <a:r>
              <a:rPr lang="en-US" sz="2000" dirty="0"/>
              <a:t>Detached blade remains stuck in position until it suddenly becomes loose and drops out of the core in free fall</a:t>
            </a:r>
          </a:p>
          <a:p>
            <a:pPr lvl="1"/>
            <a:r>
              <a:rPr lang="en-US" sz="2000" dirty="0"/>
              <a:t>Most severe CRDA would occur at with the coolant close to room temperature and atmospheric pressure, and the reactor at nearly zero power</a:t>
            </a:r>
          </a:p>
          <a:p>
            <a:r>
              <a:rPr lang="en-US" sz="2000" dirty="0"/>
              <a:t>Other RIAs</a:t>
            </a:r>
          </a:p>
          <a:p>
            <a:pPr lvl="1"/>
            <a:r>
              <a:rPr lang="en-US" sz="2000" dirty="0"/>
              <a:t>inadvertent changes in coolant/moderator temperature and/or void fraction may add reactivity to the core</a:t>
            </a:r>
          </a:p>
          <a:p>
            <a:endParaRPr lang="en-US" sz="2000" dirty="0"/>
          </a:p>
          <a:p>
            <a:endParaRPr lang="en-US" sz="2000" dirty="0"/>
          </a:p>
        </p:txBody>
      </p:sp>
      <p:sp>
        <p:nvSpPr>
          <p:cNvPr id="4" name="Slide Number Placeholder 3">
            <a:extLst>
              <a:ext uri="{FF2B5EF4-FFF2-40B4-BE49-F238E27FC236}">
                <a16:creationId xmlns:a16="http://schemas.microsoft.com/office/drawing/2014/main" id="{7EEA2FF9-C34F-4E49-A9AD-4F9EFC7470AD}"/>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3997323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739FB-479A-4A49-9B9D-6CBF934F9579}"/>
              </a:ext>
            </a:extLst>
          </p:cNvPr>
          <p:cNvSpPr>
            <a:spLocks noGrp="1"/>
          </p:cNvSpPr>
          <p:nvPr>
            <p:ph type="title"/>
          </p:nvPr>
        </p:nvSpPr>
        <p:spPr/>
        <p:txBody>
          <a:bodyPr/>
          <a:lstStyle/>
          <a:p>
            <a:r>
              <a:rPr lang="en-US" dirty="0"/>
              <a:t>RIA</a:t>
            </a:r>
          </a:p>
        </p:txBody>
      </p:sp>
      <p:sp>
        <p:nvSpPr>
          <p:cNvPr id="3" name="Content Placeholder 2">
            <a:extLst>
              <a:ext uri="{FF2B5EF4-FFF2-40B4-BE49-F238E27FC236}">
                <a16:creationId xmlns:a16="http://schemas.microsoft.com/office/drawing/2014/main" id="{6140F8CB-F71F-724C-B7B1-FDEF939AF291}"/>
              </a:ext>
            </a:extLst>
          </p:cNvPr>
          <p:cNvSpPr>
            <a:spLocks noGrp="1"/>
          </p:cNvSpPr>
          <p:nvPr>
            <p:ph idx="1"/>
          </p:nvPr>
        </p:nvSpPr>
        <p:spPr/>
        <p:txBody>
          <a:bodyPr/>
          <a:lstStyle/>
          <a:p>
            <a:r>
              <a:rPr lang="en-US" sz="2000" dirty="0"/>
              <a:t>RIA leads to a fast rise in fuel power and temperature</a:t>
            </a:r>
          </a:p>
          <a:p>
            <a:r>
              <a:rPr lang="en-US" sz="2000" dirty="0"/>
              <a:t>This power ramp can lead to failure of fuel rods and release of radioactive material (or potentially fuel) into coolant</a:t>
            </a:r>
          </a:p>
          <a:p>
            <a:r>
              <a:rPr lang="en-US" sz="2000" dirty="0"/>
              <a:t>Release of hot fuel into water can cause rapid steam generation and pressure pulses, damaging other core internals</a:t>
            </a:r>
          </a:p>
          <a:p>
            <a:r>
              <a:rPr lang="en-US" sz="2000" dirty="0"/>
              <a:t>Coolant pressure pulse could break the reactor coolant pressure boundary or damage the fuel and other core internals so that long-term cooling of the core would be impaired</a:t>
            </a:r>
          </a:p>
          <a:p>
            <a:r>
              <a:rPr lang="en-US" sz="2000" dirty="0"/>
              <a:t>To prevent such consequences, safety criteria are set up to limit energy injection into the fuel</a:t>
            </a:r>
          </a:p>
          <a:p>
            <a:endParaRPr lang="en-US" sz="2000" dirty="0"/>
          </a:p>
        </p:txBody>
      </p:sp>
      <p:sp>
        <p:nvSpPr>
          <p:cNvPr id="4" name="Slide Number Placeholder 3">
            <a:extLst>
              <a:ext uri="{FF2B5EF4-FFF2-40B4-BE49-F238E27FC236}">
                <a16:creationId xmlns:a16="http://schemas.microsoft.com/office/drawing/2014/main" id="{4C2B1351-B6CE-F54E-8667-A8E7E3A5D31C}"/>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33438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319B-1AEC-EB40-94D1-4683596236BF}"/>
              </a:ext>
            </a:extLst>
          </p:cNvPr>
          <p:cNvSpPr>
            <a:spLocks noGrp="1"/>
          </p:cNvSpPr>
          <p:nvPr>
            <p:ph type="title"/>
          </p:nvPr>
        </p:nvSpPr>
        <p:spPr/>
        <p:txBody>
          <a:bodyPr/>
          <a:lstStyle/>
          <a:p>
            <a:r>
              <a:rPr lang="en-US" dirty="0"/>
              <a:t>History of RIA</a:t>
            </a:r>
          </a:p>
        </p:txBody>
      </p:sp>
      <p:sp>
        <p:nvSpPr>
          <p:cNvPr id="3" name="Content Placeholder 2">
            <a:extLst>
              <a:ext uri="{FF2B5EF4-FFF2-40B4-BE49-F238E27FC236}">
                <a16:creationId xmlns:a16="http://schemas.microsoft.com/office/drawing/2014/main" id="{76C865C9-CADD-4A42-ADC8-18D13B8C3B02}"/>
              </a:ext>
            </a:extLst>
          </p:cNvPr>
          <p:cNvSpPr>
            <a:spLocks noGrp="1"/>
          </p:cNvSpPr>
          <p:nvPr>
            <p:ph idx="1"/>
          </p:nvPr>
        </p:nvSpPr>
        <p:spPr/>
        <p:txBody>
          <a:bodyPr/>
          <a:lstStyle/>
          <a:p>
            <a:r>
              <a:rPr lang="en-US" sz="2000" dirty="0"/>
              <a:t>No RIA with severe consequences has occurred in PWRs or BWRs</a:t>
            </a:r>
          </a:p>
          <a:p>
            <a:r>
              <a:rPr lang="en-US" sz="2000" dirty="0"/>
              <a:t>The first reactivity-initiated accidents occurred in the 1950s and 1960s and concerned the first generation of research reactors</a:t>
            </a:r>
          </a:p>
          <a:p>
            <a:pPr lvl="1"/>
            <a:r>
              <a:rPr lang="en-US" sz="2000" dirty="0"/>
              <a:t>1952 accident in the NRX reactor at Chalk River</a:t>
            </a:r>
          </a:p>
          <a:p>
            <a:pPr lvl="1"/>
            <a:r>
              <a:rPr lang="en-US" sz="2000" dirty="0"/>
              <a:t>1961 SL-1 accident in Idaho Falls</a:t>
            </a:r>
          </a:p>
          <a:p>
            <a:r>
              <a:rPr lang="en-US" sz="2000" dirty="0"/>
              <a:t>Both resulted in severe damage and disruption of the reactor, and led to design improvements for later generations of RRs and commercial reactors</a:t>
            </a:r>
          </a:p>
          <a:p>
            <a:r>
              <a:rPr lang="en-US" sz="2000" dirty="0"/>
              <a:t>Did not eliminate RIAs</a:t>
            </a:r>
          </a:p>
          <a:p>
            <a:pPr lvl="1"/>
            <a:r>
              <a:rPr lang="en-US" sz="2000" dirty="0"/>
              <a:t>K-431 Russian Echo-II nuclear powered submarine in 1985</a:t>
            </a:r>
          </a:p>
          <a:p>
            <a:pPr lvl="1"/>
            <a:r>
              <a:rPr lang="en-US" sz="2000" dirty="0"/>
              <a:t>Chernobyl nuclear power plant, Ukraine, in 1986</a:t>
            </a:r>
          </a:p>
          <a:p>
            <a:endParaRPr lang="en-US" sz="2000" dirty="0"/>
          </a:p>
        </p:txBody>
      </p:sp>
      <p:sp>
        <p:nvSpPr>
          <p:cNvPr id="4" name="Slide Number Placeholder 3">
            <a:extLst>
              <a:ext uri="{FF2B5EF4-FFF2-40B4-BE49-F238E27FC236}">
                <a16:creationId xmlns:a16="http://schemas.microsoft.com/office/drawing/2014/main" id="{EFF6048F-D064-F148-A7EA-2A40372FF421}"/>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892533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992F-17D1-7340-A77E-15B323DE3723}"/>
              </a:ext>
            </a:extLst>
          </p:cNvPr>
          <p:cNvSpPr>
            <a:spLocks noGrp="1"/>
          </p:cNvSpPr>
          <p:nvPr>
            <p:ph type="title"/>
          </p:nvPr>
        </p:nvSpPr>
        <p:spPr/>
        <p:txBody>
          <a:bodyPr/>
          <a:lstStyle/>
          <a:p>
            <a:r>
              <a:rPr lang="en-US" dirty="0"/>
              <a:t>Chernobyl RIA</a:t>
            </a:r>
          </a:p>
        </p:txBody>
      </p:sp>
      <p:sp>
        <p:nvSpPr>
          <p:cNvPr id="3" name="Content Placeholder 2">
            <a:extLst>
              <a:ext uri="{FF2B5EF4-FFF2-40B4-BE49-F238E27FC236}">
                <a16:creationId xmlns:a16="http://schemas.microsoft.com/office/drawing/2014/main" id="{473BCB4B-052A-FC4E-B94B-40F4A317AE72}"/>
              </a:ext>
            </a:extLst>
          </p:cNvPr>
          <p:cNvSpPr>
            <a:spLocks noGrp="1"/>
          </p:cNvSpPr>
          <p:nvPr>
            <p:ph idx="1"/>
          </p:nvPr>
        </p:nvSpPr>
        <p:spPr/>
        <p:txBody>
          <a:bodyPr/>
          <a:lstStyle/>
          <a:p>
            <a:r>
              <a:rPr lang="en-US" sz="2000" dirty="0"/>
              <a:t>Light water graphite moderated pressure tube design (RBMK)</a:t>
            </a:r>
          </a:p>
          <a:p>
            <a:r>
              <a:rPr lang="en-US" sz="2000" dirty="0"/>
              <a:t>Severe consequences of the Chernobyl accident were due to the fact that RBMKs lack not only a reactor containment, but also some of the inherent feedback mechanisms</a:t>
            </a:r>
          </a:p>
          <a:p>
            <a:r>
              <a:rPr lang="en-US" sz="2000" dirty="0"/>
              <a:t>Accident occurred under a reactor test, where normal operating guidelines were ignored and safety systems were shut off</a:t>
            </a:r>
          </a:p>
          <a:p>
            <a:r>
              <a:rPr lang="en-US" sz="2000" dirty="0"/>
              <a:t>Chernobyl accident prompted new research into reactivity-initiated accidents</a:t>
            </a:r>
          </a:p>
          <a:p>
            <a:pPr lvl="1"/>
            <a:r>
              <a:rPr lang="en-US" sz="2000" dirty="0"/>
              <a:t>focused on high burnup fuel, where previous safety standards had largely been on fresh fuel or low BU</a:t>
            </a:r>
          </a:p>
          <a:p>
            <a:endParaRPr lang="en-US" sz="2000" dirty="0"/>
          </a:p>
        </p:txBody>
      </p:sp>
      <p:sp>
        <p:nvSpPr>
          <p:cNvPr id="4" name="Slide Number Placeholder 3">
            <a:extLst>
              <a:ext uri="{FF2B5EF4-FFF2-40B4-BE49-F238E27FC236}">
                <a16:creationId xmlns:a16="http://schemas.microsoft.com/office/drawing/2014/main" id="{0F16E056-E0CA-624A-89A8-70F4B479B4DF}"/>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38388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77E2-B7A8-8641-AD0F-91144D036312}"/>
              </a:ext>
            </a:extLst>
          </p:cNvPr>
          <p:cNvSpPr>
            <a:spLocks noGrp="1"/>
          </p:cNvSpPr>
          <p:nvPr>
            <p:ph type="title"/>
          </p:nvPr>
        </p:nvSpPr>
        <p:spPr/>
        <p:txBody>
          <a:bodyPr/>
          <a:lstStyle/>
          <a:p>
            <a:r>
              <a:rPr lang="en-US" dirty="0"/>
              <a:t>Sequence of RIA</a:t>
            </a:r>
          </a:p>
        </p:txBody>
      </p:sp>
      <p:sp>
        <p:nvSpPr>
          <p:cNvPr id="4" name="Slide Number Placeholder 3">
            <a:extLst>
              <a:ext uri="{FF2B5EF4-FFF2-40B4-BE49-F238E27FC236}">
                <a16:creationId xmlns:a16="http://schemas.microsoft.com/office/drawing/2014/main" id="{92F71E2B-1EDD-3C4F-A8B9-A0B9FA55DF47}"/>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6" name="Picture 5">
            <a:extLst>
              <a:ext uri="{FF2B5EF4-FFF2-40B4-BE49-F238E27FC236}">
                <a16:creationId xmlns:a16="http://schemas.microsoft.com/office/drawing/2014/main" id="{FEB2DFFA-F443-1D32-EDCF-6D1DF3A1A62F}"/>
              </a:ext>
            </a:extLst>
          </p:cNvPr>
          <p:cNvPicPr>
            <a:picLocks noChangeAspect="1"/>
          </p:cNvPicPr>
          <p:nvPr/>
        </p:nvPicPr>
        <p:blipFill>
          <a:blip r:embed="rId2"/>
          <a:stretch>
            <a:fillRect/>
          </a:stretch>
        </p:blipFill>
        <p:spPr>
          <a:xfrm>
            <a:off x="2424793" y="1731271"/>
            <a:ext cx="7342414" cy="4862310"/>
          </a:xfrm>
          <a:prstGeom prst="rect">
            <a:avLst/>
          </a:prstGeom>
        </p:spPr>
      </p:pic>
    </p:spTree>
    <p:extLst>
      <p:ext uri="{BB962C8B-B14F-4D97-AF65-F5344CB8AC3E}">
        <p14:creationId xmlns:p14="http://schemas.microsoft.com/office/powerpoint/2010/main" val="3778564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F393-3204-1140-BB44-38FA1D5006BE}"/>
              </a:ext>
            </a:extLst>
          </p:cNvPr>
          <p:cNvSpPr>
            <a:spLocks noGrp="1"/>
          </p:cNvSpPr>
          <p:nvPr>
            <p:ph type="title"/>
          </p:nvPr>
        </p:nvSpPr>
        <p:spPr/>
        <p:txBody>
          <a:bodyPr/>
          <a:lstStyle/>
          <a:p>
            <a:r>
              <a:rPr lang="en-US" dirty="0"/>
              <a:t>Departure from Nucleate Boiling</a:t>
            </a:r>
          </a:p>
        </p:txBody>
      </p:sp>
      <p:sp>
        <p:nvSpPr>
          <p:cNvPr id="3" name="Content Placeholder 2">
            <a:extLst>
              <a:ext uri="{FF2B5EF4-FFF2-40B4-BE49-F238E27FC236}">
                <a16:creationId xmlns:a16="http://schemas.microsoft.com/office/drawing/2014/main" id="{E2A5D48F-8978-CE4F-AEF2-32B6E33FC481}"/>
              </a:ext>
            </a:extLst>
          </p:cNvPr>
          <p:cNvSpPr>
            <a:spLocks noGrp="1"/>
          </p:cNvSpPr>
          <p:nvPr>
            <p:ph idx="1"/>
          </p:nvPr>
        </p:nvSpPr>
        <p:spPr>
          <a:xfrm>
            <a:off x="609600" y="2160495"/>
            <a:ext cx="8808720" cy="3965670"/>
          </a:xfrm>
        </p:spPr>
        <p:txBody>
          <a:bodyPr/>
          <a:lstStyle/>
          <a:p>
            <a:r>
              <a:rPr lang="en-US" sz="2000" dirty="0"/>
              <a:t>If the heat flux of a boiling system is higher than the critical heat flux (CHF) of the system, the bulk fluid may boil, or in some cases, regions of the bulk fluid may boil where the fluid travels in small channels</a:t>
            </a:r>
          </a:p>
          <a:p>
            <a:r>
              <a:rPr lang="en-US" sz="2000" dirty="0"/>
              <a:t>Large bubbles form, sometimes blocking the passage of the fluid</a:t>
            </a:r>
          </a:p>
          <a:p>
            <a:r>
              <a:rPr lang="en-US" sz="2000" dirty="0"/>
              <a:t>This results in a departure from nucleate boiling (DNB) in which steam bubbles no longer break away from the solid surface of the channel, bubbles dominate the channel or surface, and the heat flux dramatically decreases</a:t>
            </a:r>
          </a:p>
          <a:p>
            <a:r>
              <a:rPr lang="en-US" sz="2000" dirty="0"/>
              <a:t>Vapor essentially insulates the bulk liquid from the hot surface, increasing surface temperatures</a:t>
            </a:r>
          </a:p>
          <a:p>
            <a:endParaRPr lang="en-US" sz="2000" dirty="0"/>
          </a:p>
        </p:txBody>
      </p:sp>
      <p:sp>
        <p:nvSpPr>
          <p:cNvPr id="4" name="Slide Number Placeholder 3">
            <a:extLst>
              <a:ext uri="{FF2B5EF4-FFF2-40B4-BE49-F238E27FC236}">
                <a16:creationId xmlns:a16="http://schemas.microsoft.com/office/drawing/2014/main" id="{53BA8822-AD43-DF42-99AE-ABA07FE29266}"/>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dirty="0"/>
          </a:p>
        </p:txBody>
      </p:sp>
      <p:pic>
        <p:nvPicPr>
          <p:cNvPr id="5" name="Picture 4">
            <a:extLst>
              <a:ext uri="{FF2B5EF4-FFF2-40B4-BE49-F238E27FC236}">
                <a16:creationId xmlns:a16="http://schemas.microsoft.com/office/drawing/2014/main" id="{7D5CF72F-70AA-A743-9534-7319A12CAC6A}"/>
              </a:ext>
            </a:extLst>
          </p:cNvPr>
          <p:cNvPicPr>
            <a:picLocks noChangeAspect="1"/>
          </p:cNvPicPr>
          <p:nvPr/>
        </p:nvPicPr>
        <p:blipFill>
          <a:blip r:embed="rId2"/>
          <a:stretch>
            <a:fillRect/>
          </a:stretch>
        </p:blipFill>
        <p:spPr>
          <a:xfrm>
            <a:off x="9743444" y="1135961"/>
            <a:ext cx="1981196" cy="5220390"/>
          </a:xfrm>
          <a:prstGeom prst="rect">
            <a:avLst/>
          </a:prstGeom>
        </p:spPr>
      </p:pic>
    </p:spTree>
    <p:extLst>
      <p:ext uri="{BB962C8B-B14F-4D97-AF65-F5344CB8AC3E}">
        <p14:creationId xmlns:p14="http://schemas.microsoft.com/office/powerpoint/2010/main" val="198487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698A-582A-174B-A095-EF51C4E5A73D}"/>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6D09F43C-D872-E7F6-CEE6-282C83D14B80}"/>
              </a:ext>
            </a:extLst>
          </p:cNvPr>
          <p:cNvSpPr>
            <a:spLocks noGrp="1"/>
          </p:cNvSpPr>
          <p:nvPr>
            <p:ph idx="1"/>
          </p:nvPr>
        </p:nvSpPr>
        <p:spPr>
          <a:xfrm>
            <a:off x="609600" y="1873405"/>
            <a:ext cx="10972800" cy="4252760"/>
          </a:xfrm>
        </p:spPr>
        <p:txBody>
          <a:bodyPr/>
          <a:lstStyle/>
          <a:p>
            <a:r>
              <a:rPr lang="en-US" sz="2200" dirty="0"/>
              <a:t>Class eval is open:</a:t>
            </a:r>
          </a:p>
          <a:p>
            <a:pPr lvl="1"/>
            <a:r>
              <a:rPr lang="en-US" sz="2200" dirty="0">
                <a:hlinkClick r:id="rId2"/>
              </a:rPr>
              <a:t>http://go.ncsu.edu/cesurvey</a:t>
            </a:r>
            <a:endParaRPr lang="en-US" sz="2200" dirty="0"/>
          </a:p>
          <a:p>
            <a:pPr lvl="1"/>
            <a:r>
              <a:rPr lang="en-US" sz="2200" dirty="0"/>
              <a:t>You should have gotten an email requesting that you fill this out</a:t>
            </a:r>
          </a:p>
          <a:p>
            <a:pPr lvl="1"/>
            <a:r>
              <a:rPr lang="en-US" sz="2200" dirty="0"/>
              <a:t>This helps me improve as a professor and provides critical feedback for the course</a:t>
            </a:r>
          </a:p>
          <a:p>
            <a:r>
              <a:rPr lang="en-US" sz="2200" dirty="0"/>
              <a:t>Have sent out a survey for my personal feedback (also </a:t>
            </a:r>
            <a:r>
              <a:rPr lang="en-US" sz="2200" dirty="0">
                <a:hlinkClick r:id="rId3"/>
              </a:rPr>
              <a:t>here</a:t>
            </a:r>
            <a:r>
              <a:rPr lang="en-US" sz="2200" dirty="0"/>
              <a:t>)</a:t>
            </a:r>
          </a:p>
          <a:p>
            <a:pPr lvl="1"/>
            <a:r>
              <a:rPr lang="en-US" sz="2200" dirty="0"/>
              <a:t>Anonymous, but email me a confirmation of your completion, and you will receive a +5 on the final exam</a:t>
            </a:r>
          </a:p>
          <a:p>
            <a:r>
              <a:rPr lang="en-US" sz="2200" dirty="0"/>
              <a:t>Exam 3 grades</a:t>
            </a:r>
          </a:p>
          <a:p>
            <a:pPr lvl="1"/>
            <a:r>
              <a:rPr lang="en-US" sz="2200" dirty="0"/>
              <a:t>Avg: 84.7. Curve of 5 points. </a:t>
            </a:r>
          </a:p>
          <a:p>
            <a:pPr lvl="1"/>
            <a:r>
              <a:rPr lang="en-US" sz="2200" dirty="0"/>
              <a:t>Need to pay attention to units! Many simple units mistakes</a:t>
            </a:r>
          </a:p>
        </p:txBody>
      </p:sp>
      <p:sp>
        <p:nvSpPr>
          <p:cNvPr id="4" name="Slide Number Placeholder 3">
            <a:extLst>
              <a:ext uri="{FF2B5EF4-FFF2-40B4-BE49-F238E27FC236}">
                <a16:creationId xmlns:a16="http://schemas.microsoft.com/office/drawing/2014/main" id="{4AA901E6-7BEC-A6B2-3126-077F8CF8B172}"/>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24097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BBA5-0D4A-7340-8BF5-46957F3A4CEC}"/>
              </a:ext>
            </a:extLst>
          </p:cNvPr>
          <p:cNvSpPr>
            <a:spLocks noGrp="1"/>
          </p:cNvSpPr>
          <p:nvPr>
            <p:ph type="title"/>
          </p:nvPr>
        </p:nvSpPr>
        <p:spPr/>
        <p:txBody>
          <a:bodyPr/>
          <a:lstStyle/>
          <a:p>
            <a:r>
              <a:rPr lang="en-US" dirty="0"/>
              <a:t>Microstructural Effects</a:t>
            </a:r>
          </a:p>
        </p:txBody>
      </p:sp>
      <p:sp>
        <p:nvSpPr>
          <p:cNvPr id="3" name="Content Placeholder 2">
            <a:extLst>
              <a:ext uri="{FF2B5EF4-FFF2-40B4-BE49-F238E27FC236}">
                <a16:creationId xmlns:a16="http://schemas.microsoft.com/office/drawing/2014/main" id="{6F7A941F-8C00-2B4B-AE79-8A085D6FE77E}"/>
              </a:ext>
            </a:extLst>
          </p:cNvPr>
          <p:cNvSpPr>
            <a:spLocks noGrp="1"/>
          </p:cNvSpPr>
          <p:nvPr>
            <p:ph idx="1"/>
          </p:nvPr>
        </p:nvSpPr>
        <p:spPr>
          <a:xfrm>
            <a:off x="609600" y="2160495"/>
            <a:ext cx="8128000" cy="3965670"/>
          </a:xfrm>
        </p:spPr>
        <p:txBody>
          <a:bodyPr/>
          <a:lstStyle/>
          <a:p>
            <a:r>
              <a:rPr lang="en-US" sz="2000" dirty="0"/>
              <a:t>Rapid increase in temperature increases pressure of bubbles</a:t>
            </a:r>
          </a:p>
          <a:p>
            <a:r>
              <a:rPr lang="en-US" sz="2000" dirty="0"/>
              <a:t>PV = </a:t>
            </a:r>
            <a:r>
              <a:rPr lang="en-US" sz="2000" dirty="0" err="1"/>
              <a:t>nRT</a:t>
            </a:r>
            <a:endParaRPr lang="en-US" sz="2000" dirty="0"/>
          </a:p>
          <a:p>
            <a:r>
              <a:rPr lang="en-US" sz="2000" dirty="0"/>
              <a:t>Rapid pressure increase leads to cracking in fuel</a:t>
            </a:r>
          </a:p>
          <a:p>
            <a:endParaRPr lang="en-US" sz="2000" dirty="0"/>
          </a:p>
        </p:txBody>
      </p:sp>
      <p:sp>
        <p:nvSpPr>
          <p:cNvPr id="4" name="Slide Number Placeholder 3">
            <a:extLst>
              <a:ext uri="{FF2B5EF4-FFF2-40B4-BE49-F238E27FC236}">
                <a16:creationId xmlns:a16="http://schemas.microsoft.com/office/drawing/2014/main" id="{ECF418A8-D18C-CC4D-84B1-386CF5E442CD}"/>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C96107AF-CA0A-AC43-8C6F-188266AEC59B}"/>
              </a:ext>
            </a:extLst>
          </p:cNvPr>
          <p:cNvPicPr>
            <a:picLocks noChangeAspect="1"/>
          </p:cNvPicPr>
          <p:nvPr/>
        </p:nvPicPr>
        <p:blipFill>
          <a:blip r:embed="rId2"/>
          <a:stretch>
            <a:fillRect/>
          </a:stretch>
        </p:blipFill>
        <p:spPr>
          <a:xfrm>
            <a:off x="8656320" y="1376306"/>
            <a:ext cx="3362960" cy="4688743"/>
          </a:xfrm>
          <a:prstGeom prst="rect">
            <a:avLst/>
          </a:prstGeom>
        </p:spPr>
      </p:pic>
      <p:pic>
        <p:nvPicPr>
          <p:cNvPr id="6" name="Picture 5">
            <a:extLst>
              <a:ext uri="{FF2B5EF4-FFF2-40B4-BE49-F238E27FC236}">
                <a16:creationId xmlns:a16="http://schemas.microsoft.com/office/drawing/2014/main" id="{57226146-9B3A-0141-96AA-D9167394CB51}"/>
              </a:ext>
            </a:extLst>
          </p:cNvPr>
          <p:cNvPicPr>
            <a:picLocks noChangeAspect="1"/>
          </p:cNvPicPr>
          <p:nvPr/>
        </p:nvPicPr>
        <p:blipFill>
          <a:blip r:embed="rId3"/>
          <a:stretch>
            <a:fillRect/>
          </a:stretch>
        </p:blipFill>
        <p:spPr>
          <a:xfrm>
            <a:off x="1674379" y="3429000"/>
            <a:ext cx="5794543" cy="3220720"/>
          </a:xfrm>
          <a:prstGeom prst="rect">
            <a:avLst/>
          </a:prstGeom>
        </p:spPr>
      </p:pic>
    </p:spTree>
    <p:extLst>
      <p:ext uri="{BB962C8B-B14F-4D97-AF65-F5344CB8AC3E}">
        <p14:creationId xmlns:p14="http://schemas.microsoft.com/office/powerpoint/2010/main" val="3587396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6311B-4E34-9D4D-97F3-4CA5577098E2}"/>
              </a:ext>
            </a:extLst>
          </p:cNvPr>
          <p:cNvSpPr>
            <a:spLocks noGrp="1"/>
          </p:cNvSpPr>
          <p:nvPr>
            <p:ph type="title"/>
          </p:nvPr>
        </p:nvSpPr>
        <p:spPr/>
        <p:txBody>
          <a:bodyPr/>
          <a:lstStyle/>
          <a:p>
            <a:r>
              <a:rPr lang="en-US" dirty="0"/>
              <a:t>Cladding Response</a:t>
            </a:r>
          </a:p>
        </p:txBody>
      </p:sp>
      <p:sp>
        <p:nvSpPr>
          <p:cNvPr id="3" name="Content Placeholder 2">
            <a:extLst>
              <a:ext uri="{FF2B5EF4-FFF2-40B4-BE49-F238E27FC236}">
                <a16:creationId xmlns:a16="http://schemas.microsoft.com/office/drawing/2014/main" id="{B383638A-BDF7-CF42-96B8-DF42F5FFEADB}"/>
              </a:ext>
            </a:extLst>
          </p:cNvPr>
          <p:cNvSpPr>
            <a:spLocks noGrp="1"/>
          </p:cNvSpPr>
          <p:nvPr>
            <p:ph idx="1"/>
          </p:nvPr>
        </p:nvSpPr>
        <p:spPr>
          <a:xfrm>
            <a:off x="609600" y="2160495"/>
            <a:ext cx="4663440" cy="3965670"/>
          </a:xfrm>
        </p:spPr>
        <p:txBody>
          <a:bodyPr/>
          <a:lstStyle/>
          <a:p>
            <a:r>
              <a:rPr lang="en-US" sz="2000" dirty="0"/>
              <a:t>Take into account burnup, corrosion (oxide layer and hydrides), damage accumulation, PCMI, internal pressure, etc. to properly evaluate strain in cladding</a:t>
            </a:r>
          </a:p>
          <a:p>
            <a:r>
              <a:rPr lang="en-US" sz="2000" dirty="0"/>
              <a:t>Temperature spike leads to a stress spike, and higher likelihood of cladding failure</a:t>
            </a:r>
          </a:p>
          <a:p>
            <a:r>
              <a:rPr lang="en-US" sz="2000" dirty="0"/>
              <a:t>Cladding fails either due to PCMI, ballooning/burst, severe oxidation, or partial melting</a:t>
            </a:r>
          </a:p>
          <a:p>
            <a:endParaRPr lang="en-US" sz="2000" dirty="0"/>
          </a:p>
        </p:txBody>
      </p:sp>
      <p:sp>
        <p:nvSpPr>
          <p:cNvPr id="4" name="Slide Number Placeholder 3">
            <a:extLst>
              <a:ext uri="{FF2B5EF4-FFF2-40B4-BE49-F238E27FC236}">
                <a16:creationId xmlns:a16="http://schemas.microsoft.com/office/drawing/2014/main" id="{59E87D78-1768-7349-94EC-F166C1FFBEA4}"/>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E47C6594-19D3-C942-A164-C05A5C4D384A}"/>
              </a:ext>
            </a:extLst>
          </p:cNvPr>
          <p:cNvPicPr>
            <a:picLocks noChangeAspect="1"/>
          </p:cNvPicPr>
          <p:nvPr/>
        </p:nvPicPr>
        <p:blipFill>
          <a:blip r:embed="rId2"/>
          <a:stretch>
            <a:fillRect/>
          </a:stretch>
        </p:blipFill>
        <p:spPr>
          <a:xfrm>
            <a:off x="5862017" y="1734014"/>
            <a:ext cx="5171743" cy="4987462"/>
          </a:xfrm>
          <a:prstGeom prst="rect">
            <a:avLst/>
          </a:prstGeom>
        </p:spPr>
      </p:pic>
    </p:spTree>
    <p:extLst>
      <p:ext uri="{BB962C8B-B14F-4D97-AF65-F5344CB8AC3E}">
        <p14:creationId xmlns:p14="http://schemas.microsoft.com/office/powerpoint/2010/main" val="373029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a:xfrm>
            <a:off x="609600" y="769122"/>
            <a:ext cx="10972800" cy="1068387"/>
          </a:xfrm>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1837509"/>
            <a:ext cx="10972800" cy="4433982"/>
          </a:xfrm>
        </p:spPr>
        <p:txBody>
          <a:bodyPr>
            <a:normAutofit lnSpcReduction="10000"/>
          </a:bodyPr>
          <a:lstStyle/>
          <a:p>
            <a:r>
              <a:rPr lang="en-US" sz="2400" dirty="0"/>
              <a:t>Cladding oxidizes, forming ZrO</a:t>
            </a:r>
            <a:r>
              <a:rPr lang="en-US" sz="2400" baseline="-25000" dirty="0"/>
              <a:t>2</a:t>
            </a:r>
          </a:p>
          <a:p>
            <a:r>
              <a:rPr lang="en-US" sz="2400" dirty="0"/>
              <a:t>The limiting step for oxidation is </a:t>
            </a:r>
          </a:p>
          <a:p>
            <a:pPr lvl="1"/>
            <a:r>
              <a:rPr lang="en-US" dirty="0"/>
              <a:t>the oxygen transport through the oxide layer</a:t>
            </a:r>
          </a:p>
          <a:p>
            <a:r>
              <a:rPr lang="en-US" dirty="0"/>
              <a:t>Relationships for oxide thickness based on weight gain and for prediction of oxide layer growth based upon power law kinetics</a:t>
            </a:r>
          </a:p>
          <a:p>
            <a:r>
              <a:rPr lang="en-US" sz="2400" dirty="0"/>
              <a:t>Hydrogen released by oxidation enters the cladding</a:t>
            </a:r>
          </a:p>
          <a:p>
            <a:r>
              <a:rPr lang="en-US" dirty="0"/>
              <a:t>Hydrides preferentially form:</a:t>
            </a:r>
          </a:p>
          <a:p>
            <a:pPr lvl="1"/>
            <a:r>
              <a:rPr lang="en-US" dirty="0"/>
              <a:t>in areas of tensile stress and lower temperature (solubility and </a:t>
            </a:r>
            <a:r>
              <a:rPr lang="en-US" dirty="0" err="1"/>
              <a:t>Soret</a:t>
            </a:r>
            <a:r>
              <a:rPr lang="en-US" dirty="0"/>
              <a:t> effect)</a:t>
            </a:r>
          </a:p>
          <a:p>
            <a:r>
              <a:rPr lang="en-US" sz="2400" dirty="0"/>
              <a:t>Mechanical effect of hydrides:</a:t>
            </a:r>
          </a:p>
          <a:p>
            <a:pPr lvl="1"/>
            <a:r>
              <a:rPr lang="en-US" dirty="0"/>
              <a:t>hydrides are brittle, and so reduce the ductility of the cladding</a:t>
            </a:r>
          </a:p>
          <a:p>
            <a:endParaRPr lang="en-US" dirty="0"/>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38561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6D7BC-893C-9743-9CBC-95D2A059EA9B}"/>
              </a:ext>
            </a:extLst>
          </p:cNvPr>
          <p:cNvSpPr>
            <a:spLocks noGrp="1"/>
          </p:cNvSpPr>
          <p:nvPr>
            <p:ph type="title"/>
          </p:nvPr>
        </p:nvSpPr>
        <p:spPr/>
        <p:txBody>
          <a:bodyPr/>
          <a:lstStyle/>
          <a:p>
            <a:r>
              <a:rPr lang="en-US" dirty="0"/>
              <a:t>Circumferential vs Radial Hydrides</a:t>
            </a:r>
          </a:p>
        </p:txBody>
      </p:sp>
      <p:sp>
        <p:nvSpPr>
          <p:cNvPr id="3" name="Content Placeholder 2">
            <a:extLst>
              <a:ext uri="{FF2B5EF4-FFF2-40B4-BE49-F238E27FC236}">
                <a16:creationId xmlns:a16="http://schemas.microsoft.com/office/drawing/2014/main" id="{635F8A20-37BC-494D-AD01-CEA27F0F3FF8}"/>
              </a:ext>
            </a:extLst>
          </p:cNvPr>
          <p:cNvSpPr>
            <a:spLocks noGrp="1"/>
          </p:cNvSpPr>
          <p:nvPr>
            <p:ph idx="1"/>
          </p:nvPr>
        </p:nvSpPr>
        <p:spPr>
          <a:xfrm>
            <a:off x="609600" y="2160495"/>
            <a:ext cx="4986415" cy="3965670"/>
          </a:xfrm>
        </p:spPr>
        <p:txBody>
          <a:bodyPr>
            <a:normAutofit/>
          </a:bodyPr>
          <a:lstStyle/>
          <a:p>
            <a:r>
              <a:rPr lang="en-US" sz="2000" dirty="0"/>
              <a:t>Under reactor conditions, hydride platelets precipitate circumferentially</a:t>
            </a:r>
          </a:p>
          <a:p>
            <a:r>
              <a:rPr lang="en-US" sz="2000" dirty="0"/>
              <a:t>In used fuel after drying, the hydrides can reprecipitate with a radial orientation</a:t>
            </a:r>
          </a:p>
          <a:p>
            <a:r>
              <a:rPr lang="en-US" sz="2000" dirty="0">
                <a:latin typeface="Arial" charset="0"/>
              </a:rPr>
              <a:t>The hydrides reform in a radial direction due to the tensile radial stress</a:t>
            </a:r>
          </a:p>
          <a:p>
            <a:r>
              <a:rPr lang="en-US" sz="2000" dirty="0"/>
              <a:t>Radial hydrides provide easy crack paths and </a:t>
            </a:r>
            <a:r>
              <a:rPr lang="en-US" sz="2000" dirty="0">
                <a:latin typeface="Arial" charset="0"/>
                <a:cs typeface="Arial" charset="0"/>
              </a:rPr>
              <a:t>significantly decrease the ductility of the cladding</a:t>
            </a:r>
            <a:endParaRPr lang="en-US" sz="2000" dirty="0"/>
          </a:p>
        </p:txBody>
      </p:sp>
      <p:sp>
        <p:nvSpPr>
          <p:cNvPr id="4" name="Slide Number Placeholder 3">
            <a:extLst>
              <a:ext uri="{FF2B5EF4-FFF2-40B4-BE49-F238E27FC236}">
                <a16:creationId xmlns:a16="http://schemas.microsoft.com/office/drawing/2014/main" id="{06817A44-837C-FA49-ADBB-D14FC695E2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34">
            <a:extLst>
              <a:ext uri="{FF2B5EF4-FFF2-40B4-BE49-F238E27FC236}">
                <a16:creationId xmlns:a16="http://schemas.microsoft.com/office/drawing/2014/main" id="{A44A2BE3-1FDD-E040-A890-1C2E5B82B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5986" y="1937421"/>
            <a:ext cx="2300768" cy="2200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35">
            <a:extLst>
              <a:ext uri="{FF2B5EF4-FFF2-40B4-BE49-F238E27FC236}">
                <a16:creationId xmlns:a16="http://schemas.microsoft.com/office/drawing/2014/main" id="{F0045F01-A5AB-5543-84DD-11BEF0BA8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985" y="4418546"/>
            <a:ext cx="2299500" cy="21203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Content Placeholder 1">
            <a:extLst>
              <a:ext uri="{FF2B5EF4-FFF2-40B4-BE49-F238E27FC236}">
                <a16:creationId xmlns:a16="http://schemas.microsoft.com/office/drawing/2014/main" id="{F65AD799-152F-A142-ABA8-19911F6E3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9440182" y="1735121"/>
            <a:ext cx="2142218" cy="291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8" name="Bild 376">
            <a:extLst>
              <a:ext uri="{FF2B5EF4-FFF2-40B4-BE49-F238E27FC236}">
                <a16:creationId xmlns:a16="http://schemas.microsoft.com/office/drawing/2014/main" id="{B703F8CA-EC29-7B4D-BABC-149D5AC8F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997" r="795" b="2260"/>
          <a:stretch>
            <a:fillRect/>
          </a:stretch>
        </p:blipFill>
        <p:spPr bwMode="auto">
          <a:xfrm>
            <a:off x="9296121" y="4651927"/>
            <a:ext cx="2383712" cy="179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267472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EEE8-837C-2640-851D-CEE1978DE29B}"/>
              </a:ext>
            </a:extLst>
          </p:cNvPr>
          <p:cNvSpPr>
            <a:spLocks noGrp="1"/>
          </p:cNvSpPr>
          <p:nvPr>
            <p:ph type="title"/>
          </p:nvPr>
        </p:nvSpPr>
        <p:spPr/>
        <p:txBody>
          <a:bodyPr/>
          <a:lstStyle/>
          <a:p>
            <a:r>
              <a:rPr lang="en-US" dirty="0"/>
              <a:t>Delayed Hydride Cracking</a:t>
            </a:r>
          </a:p>
        </p:txBody>
      </p:sp>
      <p:sp>
        <p:nvSpPr>
          <p:cNvPr id="3" name="Content Placeholder 2">
            <a:extLst>
              <a:ext uri="{FF2B5EF4-FFF2-40B4-BE49-F238E27FC236}">
                <a16:creationId xmlns:a16="http://schemas.microsoft.com/office/drawing/2014/main" id="{19653340-A0A2-C349-BE30-A07003370E6B}"/>
              </a:ext>
            </a:extLst>
          </p:cNvPr>
          <p:cNvSpPr>
            <a:spLocks noGrp="1"/>
          </p:cNvSpPr>
          <p:nvPr>
            <p:ph idx="1"/>
          </p:nvPr>
        </p:nvSpPr>
        <p:spPr>
          <a:xfrm>
            <a:off x="609600" y="1610692"/>
            <a:ext cx="6168887" cy="4515473"/>
          </a:xfrm>
        </p:spPr>
        <p:txBody>
          <a:bodyPr/>
          <a:lstStyle/>
          <a:p>
            <a:r>
              <a:rPr lang="en-US" sz="2000" dirty="0"/>
              <a:t>The theory of DHS is that the crack tip hydride grows as hydrogen migrates from hydrides in the bulk of the material to the crack tip</a:t>
            </a:r>
          </a:p>
          <a:p>
            <a:r>
              <a:rPr lang="en-US" sz="2000" dirty="0"/>
              <a:t>The driving force for the diffusion of the hydrogen is the difference in the chemical potential of hydrogen between the bulk material and the crack tip hydride in response to stress</a:t>
            </a:r>
          </a:p>
          <a:p>
            <a:r>
              <a:rPr lang="en-US" sz="2000" dirty="0"/>
              <a:t>An increasing hydrostatic tensile stress reduces the chemical potential of hydrogen in the hydride relative to the bulk</a:t>
            </a:r>
          </a:p>
          <a:p>
            <a:r>
              <a:rPr lang="en-US" sz="2000" dirty="0"/>
              <a:t>This chemical potential difference causes hydrogen in solution to diffuse to the crack tip where it precipitates</a:t>
            </a:r>
          </a:p>
          <a:p>
            <a:endParaRPr lang="en-US" sz="2000" dirty="0"/>
          </a:p>
          <a:p>
            <a:endParaRPr lang="en-US" sz="2000" dirty="0"/>
          </a:p>
        </p:txBody>
      </p:sp>
      <p:sp>
        <p:nvSpPr>
          <p:cNvPr id="4" name="Slide Number Placeholder 3">
            <a:extLst>
              <a:ext uri="{FF2B5EF4-FFF2-40B4-BE49-F238E27FC236}">
                <a16:creationId xmlns:a16="http://schemas.microsoft.com/office/drawing/2014/main" id="{D65B4D68-81E4-A640-86A2-F4601F7F38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EE6F3F75-7328-A34F-85A2-4E6DB8443A7E}"/>
              </a:ext>
            </a:extLst>
          </p:cNvPr>
          <p:cNvPicPr>
            <a:picLocks noChangeAspect="1"/>
          </p:cNvPicPr>
          <p:nvPr/>
        </p:nvPicPr>
        <p:blipFill>
          <a:blip r:embed="rId2"/>
          <a:stretch>
            <a:fillRect/>
          </a:stretch>
        </p:blipFill>
        <p:spPr>
          <a:xfrm>
            <a:off x="7573617" y="1896826"/>
            <a:ext cx="3633580" cy="4061060"/>
          </a:xfrm>
          <a:prstGeom prst="rect">
            <a:avLst/>
          </a:prstGeom>
        </p:spPr>
      </p:pic>
    </p:spTree>
    <p:extLst>
      <p:ext uri="{BB962C8B-B14F-4D97-AF65-F5344CB8AC3E}">
        <p14:creationId xmlns:p14="http://schemas.microsoft.com/office/powerpoint/2010/main" val="987239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F2D2-B899-4AB3-01D1-F2A3243B59EC}"/>
              </a:ext>
            </a:extLst>
          </p:cNvPr>
          <p:cNvSpPr>
            <a:spLocks noGrp="1"/>
          </p:cNvSpPr>
          <p:nvPr>
            <p:ph type="title"/>
          </p:nvPr>
        </p:nvSpPr>
        <p:spPr/>
        <p:txBody>
          <a:bodyPr/>
          <a:lstStyle/>
          <a:p>
            <a:r>
              <a:rPr lang="en-US" dirty="0"/>
              <a:t>Hydrogen Pickup</a:t>
            </a:r>
          </a:p>
        </p:txBody>
      </p:sp>
      <p:sp>
        <p:nvSpPr>
          <p:cNvPr id="3" name="Content Placeholder 2">
            <a:extLst>
              <a:ext uri="{FF2B5EF4-FFF2-40B4-BE49-F238E27FC236}">
                <a16:creationId xmlns:a16="http://schemas.microsoft.com/office/drawing/2014/main" id="{63D6E88F-5826-62E6-8D02-0D5589E495A0}"/>
              </a:ext>
            </a:extLst>
          </p:cNvPr>
          <p:cNvSpPr>
            <a:spLocks noGrp="1"/>
          </p:cNvSpPr>
          <p:nvPr>
            <p:ph idx="1"/>
          </p:nvPr>
        </p:nvSpPr>
        <p:spPr/>
        <p:txBody>
          <a:bodyPr/>
          <a:lstStyle/>
          <a:p>
            <a:r>
              <a:rPr lang="en-US" sz="2000" dirty="0"/>
              <a:t>The fraction of the produced hydrogen that enters the cladding is defined by the pickup fraction:</a:t>
            </a:r>
          </a:p>
          <a:p>
            <a:endParaRPr lang="en-US" sz="2000" dirty="0"/>
          </a:p>
          <a:p>
            <a:r>
              <a:rPr lang="en-US" sz="2000" dirty="0"/>
              <a:t>Hydrogen is produced twice as fast as oxygen</a:t>
            </a:r>
          </a:p>
          <a:p>
            <a:pPr lvl="1"/>
            <a:r>
              <a:rPr lang="en-US" sz="2000" i="1" dirty="0"/>
              <a:t>J</a:t>
            </a:r>
            <a:r>
              <a:rPr lang="en-US" sz="2000" i="1" baseline="-25000" dirty="0"/>
              <a:t>H</a:t>
            </a:r>
            <a:r>
              <a:rPr lang="en-US" sz="2000" i="1" dirty="0"/>
              <a:t> = 2 f J</a:t>
            </a:r>
            <a:r>
              <a:rPr lang="en-US" sz="2000" i="1" baseline="-25000" dirty="0"/>
              <a:t>O</a:t>
            </a:r>
          </a:p>
          <a:p>
            <a:r>
              <a:rPr lang="en-US" sz="2000" dirty="0"/>
              <a:t>We can estimate the hydrogen content in the cladding from the oxide thickness </a:t>
            </a:r>
            <a:r>
              <a:rPr lang="en-US" sz="2000" i="1" dirty="0" err="1"/>
              <a:t>δ</a:t>
            </a:r>
            <a:r>
              <a:rPr lang="en-US" sz="2000" dirty="0"/>
              <a:t> and the pickup fraction </a:t>
            </a:r>
            <a:r>
              <a:rPr lang="en-US" sz="2000" i="1" dirty="0"/>
              <a:t>f</a:t>
            </a:r>
            <a:endParaRPr lang="en-US" sz="2000" i="1" baseline="-25000" dirty="0"/>
          </a:p>
          <a:p>
            <a:endParaRPr lang="en-US" sz="2000" i="1" baseline="-25000" dirty="0"/>
          </a:p>
          <a:p>
            <a:endParaRPr lang="en-US" sz="2000" dirty="0"/>
          </a:p>
          <a:p>
            <a:endParaRPr lang="en-US" dirty="0"/>
          </a:p>
        </p:txBody>
      </p:sp>
      <p:sp>
        <p:nvSpPr>
          <p:cNvPr id="4" name="Slide Number Placeholder 3">
            <a:extLst>
              <a:ext uri="{FF2B5EF4-FFF2-40B4-BE49-F238E27FC236}">
                <a16:creationId xmlns:a16="http://schemas.microsoft.com/office/drawing/2014/main" id="{EAEF178C-49EF-D8EF-7535-8D3CBDDEAF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35401DFB-CB88-EE7A-12F0-38F9743EA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5688" y="2069479"/>
            <a:ext cx="1816100" cy="609600"/>
          </a:xfrm>
          <a:prstGeom prst="rect">
            <a:avLst/>
          </a:prstGeom>
        </p:spPr>
      </p:pic>
      <p:pic>
        <p:nvPicPr>
          <p:cNvPr id="8" name="Picture 7">
            <a:extLst>
              <a:ext uri="{FF2B5EF4-FFF2-40B4-BE49-F238E27FC236}">
                <a16:creationId xmlns:a16="http://schemas.microsoft.com/office/drawing/2014/main" id="{5F4CB82E-4340-7776-FED4-83973F73A981}"/>
              </a:ext>
            </a:extLst>
          </p:cNvPr>
          <p:cNvPicPr>
            <a:picLocks noChangeAspect="1"/>
          </p:cNvPicPr>
          <p:nvPr/>
        </p:nvPicPr>
        <p:blipFill>
          <a:blip r:embed="rId3"/>
          <a:stretch>
            <a:fillRect/>
          </a:stretch>
        </p:blipFill>
        <p:spPr>
          <a:xfrm>
            <a:off x="3449836" y="3868428"/>
            <a:ext cx="6921500" cy="1117600"/>
          </a:xfrm>
          <a:prstGeom prst="rect">
            <a:avLst/>
          </a:prstGeom>
        </p:spPr>
      </p:pic>
      <p:pic>
        <p:nvPicPr>
          <p:cNvPr id="10" name="Picture 9">
            <a:extLst>
              <a:ext uri="{FF2B5EF4-FFF2-40B4-BE49-F238E27FC236}">
                <a16:creationId xmlns:a16="http://schemas.microsoft.com/office/drawing/2014/main" id="{F48E39B4-D40A-1AD8-5FCF-75B8D225C825}"/>
              </a:ext>
            </a:extLst>
          </p:cNvPr>
          <p:cNvPicPr>
            <a:picLocks noChangeAspect="1"/>
          </p:cNvPicPr>
          <p:nvPr/>
        </p:nvPicPr>
        <p:blipFill>
          <a:blip r:embed="rId4"/>
          <a:srcRect b="59893"/>
          <a:stretch/>
        </p:blipFill>
        <p:spPr>
          <a:xfrm>
            <a:off x="3064171" y="5168885"/>
            <a:ext cx="3577422" cy="1192557"/>
          </a:xfrm>
          <a:prstGeom prst="rect">
            <a:avLst/>
          </a:prstGeom>
        </p:spPr>
      </p:pic>
      <p:pic>
        <p:nvPicPr>
          <p:cNvPr id="11" name="Picture 10">
            <a:extLst>
              <a:ext uri="{FF2B5EF4-FFF2-40B4-BE49-F238E27FC236}">
                <a16:creationId xmlns:a16="http://schemas.microsoft.com/office/drawing/2014/main" id="{A9EECB01-B38D-3F6C-1ADA-06C2B4F10C96}"/>
              </a:ext>
            </a:extLst>
          </p:cNvPr>
          <p:cNvPicPr>
            <a:picLocks noChangeAspect="1"/>
          </p:cNvPicPr>
          <p:nvPr/>
        </p:nvPicPr>
        <p:blipFill>
          <a:blip r:embed="rId4"/>
          <a:srcRect t="39298"/>
          <a:stretch/>
        </p:blipFill>
        <p:spPr>
          <a:xfrm>
            <a:off x="6015885" y="4986028"/>
            <a:ext cx="3192448" cy="1610692"/>
          </a:xfrm>
          <a:prstGeom prst="rect">
            <a:avLst/>
          </a:prstGeom>
        </p:spPr>
      </p:pic>
    </p:spTree>
    <p:extLst>
      <p:ext uri="{BB962C8B-B14F-4D97-AF65-F5344CB8AC3E}">
        <p14:creationId xmlns:p14="http://schemas.microsoft.com/office/powerpoint/2010/main" val="440219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47A3B-72AA-2E4D-9806-0B56A638545A}"/>
              </a:ext>
            </a:extLst>
          </p:cNvPr>
          <p:cNvSpPr>
            <a:spLocks noGrp="1"/>
          </p:cNvSpPr>
          <p:nvPr>
            <p:ph type="title"/>
          </p:nvPr>
        </p:nvSpPr>
        <p:spPr/>
        <p:txBody>
          <a:bodyPr/>
          <a:lstStyle/>
          <a:p>
            <a:r>
              <a:rPr lang="en-US" dirty="0"/>
              <a:t>Given a thickness of oxide, how can we predict the hydrogen pickup?</a:t>
            </a:r>
          </a:p>
        </p:txBody>
      </p:sp>
      <p:sp>
        <p:nvSpPr>
          <p:cNvPr id="3" name="Content Placeholder 2">
            <a:extLst>
              <a:ext uri="{FF2B5EF4-FFF2-40B4-BE49-F238E27FC236}">
                <a16:creationId xmlns:a16="http://schemas.microsoft.com/office/drawing/2014/main" id="{EA89A996-8DC0-9541-89C1-BEEEDB99A50F}"/>
              </a:ext>
            </a:extLst>
          </p:cNvPr>
          <p:cNvSpPr>
            <a:spLocks noGrp="1"/>
          </p:cNvSpPr>
          <p:nvPr>
            <p:ph idx="1"/>
          </p:nvPr>
        </p:nvSpPr>
        <p:spPr/>
        <p:txBody>
          <a:bodyPr>
            <a:normAutofit fontScale="77500" lnSpcReduction="20000"/>
          </a:bodyPr>
          <a:lstStyle/>
          <a:p>
            <a:r>
              <a:rPr lang="en-US" dirty="0"/>
              <a:t>A cladding with an initial thickness of 600 microns that initially has 40 wt. ppm H undergoes corrosion to a total oxide thickness of 80 microns. What is the overall hydrogen content in wt. ppm if the hydrogen pickup fraction is 15%?</a:t>
            </a:r>
          </a:p>
          <a:p>
            <a:r>
              <a:rPr lang="en-US" dirty="0"/>
              <a:t>First, we must determine the weight of H that has entered the cladding</a:t>
            </a:r>
          </a:p>
          <a:p>
            <a:pPr lvl="1"/>
            <a:r>
              <a:rPr lang="en-US" dirty="0">
                <a:latin typeface="Symbol" pitchFamily="2" charset="2"/>
              </a:rPr>
              <a:t>r</a:t>
            </a:r>
            <a:r>
              <a:rPr lang="en-US" baseline="-25000" dirty="0"/>
              <a:t>ZrO2</a:t>
            </a:r>
            <a:r>
              <a:rPr lang="en-US" dirty="0"/>
              <a:t> is 5.68 g/cm</a:t>
            </a:r>
            <a:r>
              <a:rPr lang="en-US" baseline="30000" dirty="0"/>
              <a:t>3</a:t>
            </a:r>
            <a:r>
              <a:rPr lang="en-US" dirty="0"/>
              <a:t>, of which 32/(91+32)= 0.26 = 26% is O, thus 1.47 g/cm</a:t>
            </a:r>
            <a:r>
              <a:rPr lang="en-US" baseline="30000" dirty="0"/>
              <a:t>3</a:t>
            </a:r>
            <a:r>
              <a:rPr lang="en-US" dirty="0"/>
              <a:t> of O </a:t>
            </a:r>
          </a:p>
          <a:p>
            <a:pPr lvl="1"/>
            <a:r>
              <a:rPr lang="en-US" dirty="0"/>
              <a:t>A 1 micron oxide layer corresponds to a weight gain of 14.7 mg/dm</a:t>
            </a:r>
            <a:r>
              <a:rPr lang="en-US" baseline="30000" dirty="0"/>
              <a:t>2  </a:t>
            </a:r>
            <a:r>
              <a:rPr lang="en-US" dirty="0"/>
              <a:t>and thus with an 80 micron layer, weight gain = 14.7*80 = 1176 mg/dm</a:t>
            </a:r>
            <a:r>
              <a:rPr lang="en-US" baseline="30000" dirty="0"/>
              <a:t>2</a:t>
            </a:r>
            <a:r>
              <a:rPr lang="en-US" dirty="0"/>
              <a:t> </a:t>
            </a:r>
          </a:p>
          <a:p>
            <a:pPr lvl="1"/>
            <a:r>
              <a:rPr lang="en-US" dirty="0"/>
              <a:t>This mass corresponds to 1.176 N</a:t>
            </a:r>
            <a:r>
              <a:rPr lang="en-US" baseline="-25000" dirty="0"/>
              <a:t>A</a:t>
            </a:r>
            <a:r>
              <a:rPr lang="en-US" dirty="0"/>
              <a:t>/16 atoms of oxygen = 4.42 x 10</a:t>
            </a:r>
            <a:r>
              <a:rPr lang="en-US" baseline="30000" dirty="0"/>
              <a:t>22</a:t>
            </a:r>
            <a:r>
              <a:rPr lang="en-US" dirty="0"/>
              <a:t> atoms/dm</a:t>
            </a:r>
            <a:r>
              <a:rPr lang="en-US" baseline="30000" dirty="0"/>
              <a:t>2</a:t>
            </a:r>
            <a:endParaRPr lang="en-US" dirty="0"/>
          </a:p>
          <a:p>
            <a:pPr lvl="1"/>
            <a:r>
              <a:rPr lang="en-US" dirty="0"/>
              <a:t>f = 15%, so the ingress of hydrogen will be 0.15*2*4.42e22 = 1.33e22 atoms of hydrogen/dm</a:t>
            </a:r>
            <a:r>
              <a:rPr lang="en-US" baseline="30000" dirty="0"/>
              <a:t>2</a:t>
            </a:r>
            <a:r>
              <a:rPr lang="en-US" dirty="0"/>
              <a:t>, or 0.022 g of H.</a:t>
            </a:r>
          </a:p>
          <a:p>
            <a:r>
              <a:rPr lang="en-US" dirty="0"/>
              <a:t>Now, we determine the fraction in wt. ppm in a 10 cm square cross section w/ PBR = 1.56</a:t>
            </a:r>
          </a:p>
          <a:p>
            <a:pPr lvl="1"/>
            <a:r>
              <a:rPr lang="en-US" dirty="0"/>
              <a:t>The uncorroded thickness is 600 – 80/PBR = 600 – 80/1.56=549 microns </a:t>
            </a:r>
          </a:p>
          <a:p>
            <a:pPr lvl="1"/>
            <a:r>
              <a:rPr lang="en-US" dirty="0"/>
              <a:t>The volume of zirconium is 549 x 10</a:t>
            </a:r>
            <a:r>
              <a:rPr lang="en-US" baseline="30000" dirty="0"/>
              <a:t>-4</a:t>
            </a:r>
            <a:r>
              <a:rPr lang="en-US" dirty="0"/>
              <a:t> (cm)*10*10 =5.49 cm</a:t>
            </a:r>
            <a:r>
              <a:rPr lang="en-US" baseline="30000" dirty="0"/>
              <a:t>3</a:t>
            </a:r>
            <a:endParaRPr lang="en-US" dirty="0"/>
          </a:p>
          <a:p>
            <a:pPr lvl="1"/>
            <a:r>
              <a:rPr lang="en-US" dirty="0" err="1">
                <a:latin typeface="Symbol" pitchFamily="2" charset="2"/>
              </a:rPr>
              <a:t>r</a:t>
            </a:r>
            <a:r>
              <a:rPr lang="en-US" baseline="-25000" dirty="0" err="1"/>
              <a:t>Zr</a:t>
            </a:r>
            <a:r>
              <a:rPr lang="en-US" dirty="0"/>
              <a:t> = 6.5 g/cm</a:t>
            </a:r>
            <a:r>
              <a:rPr lang="en-US" baseline="30000" dirty="0"/>
              <a:t>3</a:t>
            </a:r>
            <a:r>
              <a:rPr lang="en-US" dirty="0"/>
              <a:t>, so the total mass of </a:t>
            </a:r>
            <a:r>
              <a:rPr lang="en-US" dirty="0" err="1"/>
              <a:t>Zr</a:t>
            </a:r>
            <a:r>
              <a:rPr lang="en-US" dirty="0"/>
              <a:t> is 6.5*5.49 =35.7 g. </a:t>
            </a:r>
          </a:p>
          <a:p>
            <a:r>
              <a:rPr lang="en-US" dirty="0"/>
              <a:t>Thus the hydrogen concentration is 0.022/35.7 =6.18e-4= 618 wt. ppm, which, added to the original 40 wt. ppm, is 658 wt. ppm</a:t>
            </a:r>
          </a:p>
          <a:p>
            <a:endParaRPr lang="en-US" dirty="0"/>
          </a:p>
        </p:txBody>
      </p:sp>
      <p:sp>
        <p:nvSpPr>
          <p:cNvPr id="4" name="Slide Number Placeholder 3">
            <a:extLst>
              <a:ext uri="{FF2B5EF4-FFF2-40B4-BE49-F238E27FC236}">
                <a16:creationId xmlns:a16="http://schemas.microsoft.com/office/drawing/2014/main" id="{30080461-C46C-A144-95F2-E232253B39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7599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BEC1-2C27-6444-98F0-A89BC633CBBC}"/>
              </a:ext>
            </a:extLst>
          </p:cNvPr>
          <p:cNvSpPr>
            <a:spLocks noGrp="1"/>
          </p:cNvSpPr>
          <p:nvPr>
            <p:ph type="title"/>
          </p:nvPr>
        </p:nvSpPr>
        <p:spPr/>
        <p:txBody>
          <a:bodyPr/>
          <a:lstStyle/>
          <a:p>
            <a:r>
              <a:rPr lang="en-US" dirty="0"/>
              <a:t>Hydrides Summary</a:t>
            </a:r>
          </a:p>
        </p:txBody>
      </p:sp>
      <p:sp>
        <p:nvSpPr>
          <p:cNvPr id="3" name="Content Placeholder 2">
            <a:extLst>
              <a:ext uri="{FF2B5EF4-FFF2-40B4-BE49-F238E27FC236}">
                <a16:creationId xmlns:a16="http://schemas.microsoft.com/office/drawing/2014/main" id="{172BB3A3-B734-1C43-9577-863151BB2BB6}"/>
              </a:ext>
            </a:extLst>
          </p:cNvPr>
          <p:cNvSpPr>
            <a:spLocks noGrp="1"/>
          </p:cNvSpPr>
          <p:nvPr>
            <p:ph idx="1"/>
          </p:nvPr>
        </p:nvSpPr>
        <p:spPr/>
        <p:txBody>
          <a:bodyPr/>
          <a:lstStyle/>
          <a:p>
            <a:r>
              <a:rPr lang="en-US" sz="2000" dirty="0"/>
              <a:t>Hydrogen released by oxidation enters the cladding and quickly diffuses throughout the cladding</a:t>
            </a:r>
          </a:p>
          <a:p>
            <a:r>
              <a:rPr lang="en-US" sz="2000" dirty="0"/>
              <a:t>Due to low solubility (that is a function of temperature), hydrides form</a:t>
            </a:r>
          </a:p>
          <a:p>
            <a:r>
              <a:rPr lang="en-US" sz="2000" dirty="0"/>
              <a:t>Hydrides are brittle, and so reduce the ductility of the cladding</a:t>
            </a:r>
          </a:p>
          <a:p>
            <a:r>
              <a:rPr lang="en-US" sz="2000" dirty="0"/>
              <a:t>Hydrides form circumferentially under operating conditions due to the tensile hoop stress in the cladding</a:t>
            </a:r>
          </a:p>
          <a:p>
            <a:r>
              <a:rPr lang="en-US" sz="2000" dirty="0"/>
              <a:t>Radial hydrides can form in used fuel after drying, and reduce ductility much more than circumferential hydrides</a:t>
            </a:r>
          </a:p>
          <a:p>
            <a:r>
              <a:rPr lang="en-US" sz="2000" dirty="0"/>
              <a:t>DHC is a phenomenon based upon increased solubility of hydrogen in the high tensile stress around a crack tip</a:t>
            </a:r>
          </a:p>
          <a:p>
            <a:r>
              <a:rPr lang="en-US" sz="2000" dirty="0"/>
              <a:t>Have the ability to predict hydrogen pickup in oxidized Zr cladding</a:t>
            </a:r>
          </a:p>
          <a:p>
            <a:endParaRPr lang="en-US" sz="2000" dirty="0"/>
          </a:p>
        </p:txBody>
      </p:sp>
      <p:sp>
        <p:nvSpPr>
          <p:cNvPr id="4" name="Slide Number Placeholder 3">
            <a:extLst>
              <a:ext uri="{FF2B5EF4-FFF2-40B4-BE49-F238E27FC236}">
                <a16:creationId xmlns:a16="http://schemas.microsoft.com/office/drawing/2014/main" id="{A5D2675B-13CF-2545-9A90-C7C2952946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536811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 SCENARIOS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9</a:t>
            </a:fld>
            <a:endParaRPr lang="en-US"/>
          </a:p>
        </p:txBody>
      </p:sp>
    </p:spTree>
    <p:extLst>
      <p:ext uri="{BB962C8B-B14F-4D97-AF65-F5344CB8AC3E}">
        <p14:creationId xmlns:p14="http://schemas.microsoft.com/office/powerpoint/2010/main" val="1665408837"/>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19926</TotalTime>
  <Words>1727</Words>
  <Application>Microsoft Macintosh PowerPoint</Application>
  <PresentationFormat>Widescreen</PresentationFormat>
  <Paragraphs>156</Paragraphs>
  <Slides>21</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Arial</vt:lpstr>
      <vt:lpstr>Calibri</vt:lpstr>
      <vt:lpstr>Symbol</vt:lpstr>
      <vt:lpstr>NCStateU-horizontal-left-logo</vt:lpstr>
      <vt:lpstr>2_NCStateU-horizontal-left-logo</vt:lpstr>
      <vt:lpstr>Nuclear Fuel Performance</vt:lpstr>
      <vt:lpstr>Housekeeping</vt:lpstr>
      <vt:lpstr>Last time</vt:lpstr>
      <vt:lpstr>Circumferential vs Radial Hydrides</vt:lpstr>
      <vt:lpstr>Delayed Hydride Cracking</vt:lpstr>
      <vt:lpstr>Hydrogen Pickup</vt:lpstr>
      <vt:lpstr>Given a thickness of oxide, how can we predict the hydrogen pickup?</vt:lpstr>
      <vt:lpstr>Hydrides Summary</vt:lpstr>
      <vt:lpstr>ACCIDENT SCENARIOS</vt:lpstr>
      <vt:lpstr>Kinds of Accidents</vt:lpstr>
      <vt:lpstr>Reactivity Initiated Accident (RIA) </vt:lpstr>
      <vt:lpstr>Reactivity</vt:lpstr>
      <vt:lpstr>RIA-PWR</vt:lpstr>
      <vt:lpstr>RIA-BWR</vt:lpstr>
      <vt:lpstr>RIA</vt:lpstr>
      <vt:lpstr>History of RIA</vt:lpstr>
      <vt:lpstr>Chernobyl RIA</vt:lpstr>
      <vt:lpstr>Sequence of RIA</vt:lpstr>
      <vt:lpstr>Departure from Nucleate Boiling</vt:lpstr>
      <vt:lpstr>Microstructural Effects</vt:lpstr>
      <vt:lpstr>Cladding Response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155</cp:revision>
  <cp:lastPrinted>2025-04-09T19:41:56Z</cp:lastPrinted>
  <dcterms:created xsi:type="dcterms:W3CDTF">2020-02-19T20:03:05Z</dcterms:created>
  <dcterms:modified xsi:type="dcterms:W3CDTF">2025-04-10T21:22:28Z</dcterms:modified>
</cp:coreProperties>
</file>